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6" r:id="rId5"/>
  </p:sldIdLst>
  <p:sldSz cx="30275213" cy="4280376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042D"/>
    <a:srgbClr val="F2F2F2"/>
    <a:srgbClr val="DD042B"/>
    <a:srgbClr val="FFC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964E9B-19A9-4D4C-8474-64E1E523D57B}" v="13" dt="2023-10-19T12:25:19.206"/>
    <p1510:client id="{BF664420-4A90-4CD1-8440-8072D683D89A}" v="12" dt="2023-10-18T14:28:53.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 d="100"/>
          <a:sy n="11" d="100"/>
        </p:scale>
        <p:origin x="2184" y="148"/>
      </p:cViewPr>
      <p:guideLst>
        <p:guide orient="horz" pos="13482"/>
        <p:guide pos="9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E458E4E-04FC-0943-B9AC-1AD93CE42CFC}" type="datetimeFigureOut">
              <a:rPr lang="en-US" smtClean="0"/>
              <a:t>12/14/2023</a:t>
            </a:fld>
            <a:endParaRPr lang="en-US"/>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1FC09FD-CCB8-3C48-9936-194E6D1F643D}" type="slidenum">
              <a:rPr lang="en-US" smtClean="0"/>
              <a:t>‹#›</a:t>
            </a:fld>
            <a:endParaRPr lang="en-US"/>
          </a:p>
        </p:txBody>
      </p:sp>
    </p:spTree>
    <p:extLst>
      <p:ext uri="{BB962C8B-B14F-4D97-AF65-F5344CB8AC3E}">
        <p14:creationId xmlns:p14="http://schemas.microsoft.com/office/powerpoint/2010/main" val="307442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FC09FD-CCB8-3C48-9936-194E6D1F643D}" type="slidenum">
              <a:rPr lang="en-US" smtClean="0"/>
              <a:t>1</a:t>
            </a:fld>
            <a:endParaRPr lang="en-US"/>
          </a:p>
        </p:txBody>
      </p:sp>
    </p:spTree>
    <p:extLst>
      <p:ext uri="{BB962C8B-B14F-4D97-AF65-F5344CB8AC3E}">
        <p14:creationId xmlns:p14="http://schemas.microsoft.com/office/powerpoint/2010/main" val="3161025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GB"/>
              <a:t>Click to edit Master title style</a:t>
            </a:r>
            <a:endParaRPr lang="en-US"/>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40D1103-D851-6B40-B7CA-E4C833143829}"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20D98-11A0-DE41-B4D2-80E4E7C3553E}" type="slidenum">
              <a:rPr lang="en-US" smtClean="0"/>
              <a:t>‹#›</a:t>
            </a:fld>
            <a:endParaRPr lang="en-US"/>
          </a:p>
        </p:txBody>
      </p:sp>
    </p:spTree>
    <p:extLst>
      <p:ext uri="{BB962C8B-B14F-4D97-AF65-F5344CB8AC3E}">
        <p14:creationId xmlns:p14="http://schemas.microsoft.com/office/powerpoint/2010/main" val="385951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40D1103-D851-6B40-B7CA-E4C833143829}"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20D98-11A0-DE41-B4D2-80E4E7C3553E}" type="slidenum">
              <a:rPr lang="en-US" smtClean="0"/>
              <a:t>‹#›</a:t>
            </a:fld>
            <a:endParaRPr lang="en-US"/>
          </a:p>
        </p:txBody>
      </p:sp>
    </p:spTree>
    <p:extLst>
      <p:ext uri="{BB962C8B-B14F-4D97-AF65-F5344CB8AC3E}">
        <p14:creationId xmlns:p14="http://schemas.microsoft.com/office/powerpoint/2010/main" val="3348859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40D1103-D851-6B40-B7CA-E4C833143829}"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20D98-11A0-DE41-B4D2-80E4E7C3553E}" type="slidenum">
              <a:rPr lang="en-US" smtClean="0"/>
              <a:t>‹#›</a:t>
            </a:fld>
            <a:endParaRPr lang="en-US"/>
          </a:p>
        </p:txBody>
      </p:sp>
    </p:spTree>
    <p:extLst>
      <p:ext uri="{BB962C8B-B14F-4D97-AF65-F5344CB8AC3E}">
        <p14:creationId xmlns:p14="http://schemas.microsoft.com/office/powerpoint/2010/main" val="295690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40D1103-D851-6B40-B7CA-E4C833143829}"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20D98-11A0-DE41-B4D2-80E4E7C3553E}" type="slidenum">
              <a:rPr lang="en-US" smtClean="0"/>
              <a:t>‹#›</a:t>
            </a:fld>
            <a:endParaRPr lang="en-US"/>
          </a:p>
        </p:txBody>
      </p:sp>
    </p:spTree>
    <p:extLst>
      <p:ext uri="{BB962C8B-B14F-4D97-AF65-F5344CB8AC3E}">
        <p14:creationId xmlns:p14="http://schemas.microsoft.com/office/powerpoint/2010/main" val="214649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GB"/>
              <a:t>Click to edit Master title style</a:t>
            </a:r>
            <a:endParaRPr lang="en-US"/>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40D1103-D851-6B40-B7CA-E4C833143829}"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20D98-11A0-DE41-B4D2-80E4E7C3553E}" type="slidenum">
              <a:rPr lang="en-US" smtClean="0"/>
              <a:t>‹#›</a:t>
            </a:fld>
            <a:endParaRPr lang="en-US"/>
          </a:p>
        </p:txBody>
      </p:sp>
    </p:spTree>
    <p:extLst>
      <p:ext uri="{BB962C8B-B14F-4D97-AF65-F5344CB8AC3E}">
        <p14:creationId xmlns:p14="http://schemas.microsoft.com/office/powerpoint/2010/main" val="158633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081421"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15326826"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40D1103-D851-6B40-B7CA-E4C833143829}"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20D98-11A0-DE41-B4D2-80E4E7C3553E}" type="slidenum">
              <a:rPr lang="en-US" smtClean="0"/>
              <a:t>‹#›</a:t>
            </a:fld>
            <a:endParaRPr lang="en-US"/>
          </a:p>
        </p:txBody>
      </p:sp>
    </p:spTree>
    <p:extLst>
      <p:ext uri="{BB962C8B-B14F-4D97-AF65-F5344CB8AC3E}">
        <p14:creationId xmlns:p14="http://schemas.microsoft.com/office/powerpoint/2010/main" val="17311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GB"/>
              <a:t>Click to edit Master title style</a:t>
            </a:r>
            <a:endParaRPr lang="en-US"/>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40D1103-D851-6B40-B7CA-E4C833143829}" type="datetimeFigureOut">
              <a:rPr lang="en-US" smtClean="0"/>
              <a:t>12/14/2023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120D98-11A0-DE41-B4D2-80E4E7C3553E}" type="slidenum">
              <a:rPr lang="en-US" smtClean="0"/>
              <a:t>‹#›</a:t>
            </a:fld>
            <a:endParaRPr lang="en-US"/>
          </a:p>
        </p:txBody>
      </p:sp>
    </p:spTree>
    <p:extLst>
      <p:ext uri="{BB962C8B-B14F-4D97-AF65-F5344CB8AC3E}">
        <p14:creationId xmlns:p14="http://schemas.microsoft.com/office/powerpoint/2010/main" val="301289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40D1103-D851-6B40-B7CA-E4C833143829}" type="datetimeFigureOut">
              <a:rPr lang="en-US" smtClean="0"/>
              <a:t>12/14/2023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20D98-11A0-DE41-B4D2-80E4E7C3553E}" type="slidenum">
              <a:rPr lang="en-US" smtClean="0"/>
              <a:t>‹#›</a:t>
            </a:fld>
            <a:endParaRPr lang="en-US"/>
          </a:p>
        </p:txBody>
      </p:sp>
    </p:spTree>
    <p:extLst>
      <p:ext uri="{BB962C8B-B14F-4D97-AF65-F5344CB8AC3E}">
        <p14:creationId xmlns:p14="http://schemas.microsoft.com/office/powerpoint/2010/main" val="226399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D1103-D851-6B40-B7CA-E4C833143829}" type="datetimeFigureOut">
              <a:rPr lang="en-US" smtClean="0"/>
              <a:t>12/14/2023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120D98-11A0-DE41-B4D2-80E4E7C3553E}" type="slidenum">
              <a:rPr lang="en-US" smtClean="0"/>
              <a:t>‹#›</a:t>
            </a:fld>
            <a:endParaRPr lang="en-US"/>
          </a:p>
        </p:txBody>
      </p:sp>
    </p:spTree>
    <p:extLst>
      <p:ext uri="{BB962C8B-B14F-4D97-AF65-F5344CB8AC3E}">
        <p14:creationId xmlns:p14="http://schemas.microsoft.com/office/powerpoint/2010/main" val="196603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740D1103-D851-6B40-B7CA-E4C833143829}"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20D98-11A0-DE41-B4D2-80E4E7C3553E}" type="slidenum">
              <a:rPr lang="en-US" smtClean="0"/>
              <a:t>‹#›</a:t>
            </a:fld>
            <a:endParaRPr lang="en-US"/>
          </a:p>
        </p:txBody>
      </p:sp>
    </p:spTree>
    <p:extLst>
      <p:ext uri="{BB962C8B-B14F-4D97-AF65-F5344CB8AC3E}">
        <p14:creationId xmlns:p14="http://schemas.microsoft.com/office/powerpoint/2010/main" val="298107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GB"/>
              <a:t>Click icon to add picture</a:t>
            </a:r>
            <a:endParaRPr lang="en-US"/>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740D1103-D851-6B40-B7CA-E4C833143829}" type="datetimeFigureOut">
              <a:rPr lang="en-US" smtClean="0"/>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20D98-11A0-DE41-B4D2-80E4E7C3553E}" type="slidenum">
              <a:rPr lang="en-US" smtClean="0"/>
              <a:t>‹#›</a:t>
            </a:fld>
            <a:endParaRPr lang="en-US"/>
          </a:p>
        </p:txBody>
      </p:sp>
    </p:spTree>
    <p:extLst>
      <p:ext uri="{BB962C8B-B14F-4D97-AF65-F5344CB8AC3E}">
        <p14:creationId xmlns:p14="http://schemas.microsoft.com/office/powerpoint/2010/main" val="102952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740D1103-D851-6B40-B7CA-E4C833143829}" type="datetimeFigureOut">
              <a:rPr lang="en-US" smtClean="0"/>
              <a:t>12/14/2023</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37120D98-11A0-DE41-B4D2-80E4E7C3553E}" type="slidenum">
              <a:rPr lang="en-US" smtClean="0"/>
              <a:t>‹#›</a:t>
            </a:fld>
            <a:endParaRPr lang="en-US"/>
          </a:p>
        </p:txBody>
      </p:sp>
    </p:spTree>
    <p:extLst>
      <p:ext uri="{BB962C8B-B14F-4D97-AF65-F5344CB8AC3E}">
        <p14:creationId xmlns:p14="http://schemas.microsoft.com/office/powerpoint/2010/main" val="443916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rob.major@eaaa.org.uk"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A35CA255-3FC3-AEBE-3869-AE3AC7D60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9"/>
            <a:ext cx="30275213" cy="6782911"/>
          </a:xfrm>
          <a:prstGeom prst="rect">
            <a:avLst/>
          </a:prstGeom>
        </p:spPr>
      </p:pic>
      <p:sp>
        <p:nvSpPr>
          <p:cNvPr id="9" name="TextBox 8">
            <a:extLst>
              <a:ext uri="{FF2B5EF4-FFF2-40B4-BE49-F238E27FC236}">
                <a16:creationId xmlns:a16="http://schemas.microsoft.com/office/drawing/2014/main" id="{D326EC0A-06E8-7CC3-A6E6-12528AE81C89}"/>
              </a:ext>
            </a:extLst>
          </p:cNvPr>
          <p:cNvSpPr txBox="1"/>
          <p:nvPr/>
        </p:nvSpPr>
        <p:spPr>
          <a:xfrm>
            <a:off x="1506781" y="1507254"/>
            <a:ext cx="18735857" cy="3785652"/>
          </a:xfrm>
          <a:prstGeom prst="rect">
            <a:avLst/>
          </a:prstGeom>
          <a:noFill/>
        </p:spPr>
        <p:txBody>
          <a:bodyPr wrap="square" rtlCol="0">
            <a:spAutoFit/>
          </a:bodyPr>
          <a:lstStyle/>
          <a:p>
            <a:r>
              <a:rPr lang="en-US" sz="12000" b="1">
                <a:solidFill>
                  <a:schemeClr val="bg1"/>
                </a:solidFill>
              </a:rPr>
              <a:t>USE THIS SPACE FOR YOUR MAIN MESSAGE</a:t>
            </a:r>
          </a:p>
        </p:txBody>
      </p:sp>
      <p:sp>
        <p:nvSpPr>
          <p:cNvPr id="10" name="TextBox 9">
            <a:extLst>
              <a:ext uri="{FF2B5EF4-FFF2-40B4-BE49-F238E27FC236}">
                <a16:creationId xmlns:a16="http://schemas.microsoft.com/office/drawing/2014/main" id="{B68FC78C-E795-1E90-2D49-FDDD396E0574}"/>
              </a:ext>
            </a:extLst>
          </p:cNvPr>
          <p:cNvSpPr txBox="1"/>
          <p:nvPr/>
        </p:nvSpPr>
        <p:spPr>
          <a:xfrm>
            <a:off x="1559988" y="5449600"/>
            <a:ext cx="27261649" cy="861774"/>
          </a:xfrm>
          <a:prstGeom prst="rect">
            <a:avLst/>
          </a:prstGeom>
          <a:noFill/>
        </p:spPr>
        <p:txBody>
          <a:bodyPr wrap="square" rtlCol="0">
            <a:spAutoFit/>
          </a:bodyPr>
          <a:lstStyle/>
          <a:p>
            <a:r>
              <a:rPr lang="en-US" sz="5000">
                <a:solidFill>
                  <a:schemeClr val="bg1"/>
                </a:solidFill>
              </a:rPr>
              <a:t>Authors</a:t>
            </a:r>
          </a:p>
        </p:txBody>
      </p:sp>
      <p:sp>
        <p:nvSpPr>
          <p:cNvPr id="13" name="Rectangle 12">
            <a:extLst>
              <a:ext uri="{FF2B5EF4-FFF2-40B4-BE49-F238E27FC236}">
                <a16:creationId xmlns:a16="http://schemas.microsoft.com/office/drawing/2014/main" id="{1B7FFAAA-3473-D75F-705A-EC4B34C71C31}"/>
              </a:ext>
            </a:extLst>
          </p:cNvPr>
          <p:cNvSpPr/>
          <p:nvPr/>
        </p:nvSpPr>
        <p:spPr>
          <a:xfrm>
            <a:off x="1559988" y="7961915"/>
            <a:ext cx="27155236" cy="3898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Ins="828000" rtlCol="0" anchor="t"/>
          <a:lstStyle/>
          <a:p>
            <a:endParaRPr lang="en-GB" sz="4000" dirty="0">
              <a:solidFill>
                <a:schemeClr val="tx1">
                  <a:lumMod val="85000"/>
                  <a:lumOff val="15000"/>
                </a:schemeClr>
              </a:solidFill>
            </a:endParaRPr>
          </a:p>
          <a:p>
            <a:r>
              <a:rPr lang="en-GB" sz="4400" dirty="0">
                <a:solidFill>
                  <a:schemeClr val="tx1">
                    <a:lumMod val="85000"/>
                    <a:lumOff val="15000"/>
                  </a:schemeClr>
                </a:solidFill>
              </a:rPr>
              <a:t>Despite multiple studies showing that lower core body temperature on arrival to hospital after OHCA are associated with poorer outcomes, there have been no studies investigating this relationship using pre-hospital core temperatures.  The aim of this retrospective observational study was to investigate the relationship between core body temperature in OHCA patients after return of spontaneous circulation (ROSC) and survival to discharge.</a:t>
            </a:r>
            <a:endParaRPr lang="en-US" sz="4400" dirty="0">
              <a:solidFill>
                <a:schemeClr val="tx1">
                  <a:lumMod val="85000"/>
                  <a:lumOff val="15000"/>
                </a:schemeClr>
              </a:solidFill>
            </a:endParaRPr>
          </a:p>
        </p:txBody>
      </p:sp>
      <p:sp>
        <p:nvSpPr>
          <p:cNvPr id="16" name="Rectangle 15">
            <a:extLst>
              <a:ext uri="{FF2B5EF4-FFF2-40B4-BE49-F238E27FC236}">
                <a16:creationId xmlns:a16="http://schemas.microsoft.com/office/drawing/2014/main" id="{668AA36D-606E-D4F6-24EF-925E2DF4BCCF}"/>
              </a:ext>
            </a:extLst>
          </p:cNvPr>
          <p:cNvSpPr/>
          <p:nvPr/>
        </p:nvSpPr>
        <p:spPr>
          <a:xfrm>
            <a:off x="1559989" y="13443536"/>
            <a:ext cx="13081088" cy="12581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432000" rtlCol="0" anchor="t"/>
          <a:lstStyle/>
          <a:p>
            <a:pPr algn="just">
              <a:buNone/>
            </a:pPr>
            <a:endParaRPr lang="en-US" sz="4800" dirty="0">
              <a:solidFill>
                <a:schemeClr val="tx1"/>
              </a:solidFill>
            </a:endParaRPr>
          </a:p>
          <a:p>
            <a:pPr>
              <a:buNone/>
            </a:pPr>
            <a:r>
              <a:rPr lang="en-GB" sz="4400" dirty="0">
                <a:solidFill>
                  <a:schemeClr val="tx1"/>
                </a:solidFill>
                <a:effectLst/>
                <a:latin typeface="Calibri" panose="020F0502020204030204" pitchFamily="34" charset="0"/>
                <a:ea typeface="Arial Unicode MS"/>
              </a:rPr>
              <a:t>A retrospective database review was conducted of all cardiac arrest patients attended by East Anglian Air Ambulance (EAAA) between 1st February 2016 and 31st March 2023. </a:t>
            </a:r>
          </a:p>
          <a:p>
            <a:pPr>
              <a:buNone/>
            </a:pPr>
            <a:endParaRPr lang="en-GB" sz="4400" dirty="0">
              <a:solidFill>
                <a:schemeClr val="tx1"/>
              </a:solidFill>
              <a:latin typeface="Calibri" panose="020F0502020204030204" pitchFamily="34" charset="0"/>
              <a:ea typeface="Arial Unicode MS"/>
            </a:endParaRPr>
          </a:p>
          <a:p>
            <a:pPr>
              <a:buNone/>
            </a:pPr>
            <a:r>
              <a:rPr lang="en-GB" sz="4400" dirty="0">
                <a:solidFill>
                  <a:schemeClr val="tx1"/>
                </a:solidFill>
                <a:effectLst/>
                <a:latin typeface="Calibri" panose="020F0502020204030204" pitchFamily="34" charset="0"/>
                <a:ea typeface="Arial Unicode MS"/>
              </a:rPr>
              <a:t>Routinely collected data, including oesophageal temperature readings from the </a:t>
            </a:r>
            <a:r>
              <a:rPr lang="en-GB" sz="4400" dirty="0" err="1">
                <a:solidFill>
                  <a:schemeClr val="tx1"/>
                </a:solidFill>
                <a:effectLst/>
                <a:latin typeface="Calibri" panose="020F0502020204030204" pitchFamily="34" charset="0"/>
                <a:ea typeface="Arial Unicode MS"/>
              </a:rPr>
              <a:t>Zoll</a:t>
            </a:r>
            <a:r>
              <a:rPr lang="en-GB" sz="4400" dirty="0">
                <a:solidFill>
                  <a:schemeClr val="tx1"/>
                </a:solidFill>
                <a:effectLst/>
                <a:latin typeface="Calibri" panose="020F0502020204030204" pitchFamily="34" charset="0"/>
                <a:ea typeface="Arial Unicode MS"/>
              </a:rPr>
              <a:t> monitor and outcome data, were extracted from the electronic patient record HEMSbase. The inclusion criteria were: &gt;18 years of age, medical cardiac arrest, ROSC anytime and ≥4 post-ROSC oesophageal temperatures. </a:t>
            </a:r>
          </a:p>
          <a:p>
            <a:pPr>
              <a:buNone/>
            </a:pPr>
            <a:endParaRPr lang="en-GB" sz="4400" dirty="0">
              <a:solidFill>
                <a:schemeClr val="tx1"/>
              </a:solidFill>
              <a:latin typeface="Calibri" panose="020F0502020204030204" pitchFamily="34" charset="0"/>
              <a:ea typeface="Arial Unicode MS"/>
            </a:endParaRPr>
          </a:p>
          <a:p>
            <a:pPr>
              <a:buNone/>
            </a:pPr>
            <a:r>
              <a:rPr lang="en-GB" sz="4400" dirty="0">
                <a:solidFill>
                  <a:schemeClr val="tx1"/>
                </a:solidFill>
                <a:effectLst/>
                <a:latin typeface="Calibri" panose="020F0502020204030204" pitchFamily="34" charset="0"/>
                <a:ea typeface="Arial Unicode MS"/>
              </a:rPr>
              <a:t>A pre-defined significance value of p&lt;0.05 was used throughout. Logistic regression was used to test the association between the first post-ROSC oesophageal temperature and survival to discharge.</a:t>
            </a:r>
            <a:endParaRPr lang="en-US" sz="4400" dirty="0">
              <a:solidFill>
                <a:schemeClr val="tx1"/>
              </a:solidFill>
            </a:endParaRPr>
          </a:p>
        </p:txBody>
      </p:sp>
      <p:sp>
        <p:nvSpPr>
          <p:cNvPr id="23" name="Rectangle 22">
            <a:extLst>
              <a:ext uri="{FF2B5EF4-FFF2-40B4-BE49-F238E27FC236}">
                <a16:creationId xmlns:a16="http://schemas.microsoft.com/office/drawing/2014/main" id="{A00D8B51-5C6D-A8F2-707C-A5DD4EC15046}"/>
              </a:ext>
            </a:extLst>
          </p:cNvPr>
          <p:cNvSpPr/>
          <p:nvPr/>
        </p:nvSpPr>
        <p:spPr>
          <a:xfrm>
            <a:off x="15429075" y="13297166"/>
            <a:ext cx="13299456" cy="127283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432000" rtlCol="0" anchor="t"/>
          <a:lstStyle/>
          <a:p>
            <a:pPr>
              <a:buFont typeface="Arial" panose="020B0604020202020204" pitchFamily="34" charset="0"/>
              <a:buNone/>
            </a:pPr>
            <a:endParaRPr lang="en-US" sz="4800" dirty="0">
              <a:solidFill>
                <a:schemeClr val="tx1">
                  <a:lumMod val="85000"/>
                  <a:lumOff val="15000"/>
                </a:schemeClr>
              </a:solidFill>
            </a:endParaRPr>
          </a:p>
          <a:p>
            <a:pPr>
              <a:buFont typeface="Arial" panose="020B0604020202020204" pitchFamily="34" charset="0"/>
              <a:buNone/>
            </a:pPr>
            <a:r>
              <a:rPr lang="en-GB" sz="4400" dirty="0">
                <a:solidFill>
                  <a:schemeClr val="tx1">
                    <a:lumMod val="85000"/>
                    <a:lumOff val="15000"/>
                  </a:schemeClr>
                </a:solidFill>
              </a:rPr>
              <a:t>The database included 3114 OHCA patients attended by EAAA, of which 410 patients met the inclusion criteria. Of these patients, 137 (33.5%) survived to discharge. </a:t>
            </a:r>
          </a:p>
          <a:p>
            <a:pPr>
              <a:buFont typeface="Arial" panose="020B0604020202020204" pitchFamily="34" charset="0"/>
              <a:buNone/>
            </a:pPr>
            <a:endParaRPr lang="en-GB" sz="4400" dirty="0">
              <a:solidFill>
                <a:schemeClr val="tx1">
                  <a:lumMod val="85000"/>
                  <a:lumOff val="15000"/>
                </a:schemeClr>
              </a:solidFill>
            </a:endParaRPr>
          </a:p>
          <a:p>
            <a:pPr>
              <a:buFont typeface="Arial" panose="020B0604020202020204" pitchFamily="34" charset="0"/>
              <a:buNone/>
            </a:pPr>
            <a:r>
              <a:rPr lang="en-GB" sz="4400" dirty="0">
                <a:solidFill>
                  <a:schemeClr val="tx1">
                    <a:lumMod val="85000"/>
                    <a:lumOff val="15000"/>
                  </a:schemeClr>
                </a:solidFill>
              </a:rPr>
              <a:t>Age ranged from 18 to 91 with a mean age of 61. The mean pre-hospital oesophageal core temperature was 34.7°C (95% CI 34.6 – 34.9). Logistic regression showed a statistically significant association between first post-ROSC oesophageal temperature and survival (p &lt;0.001), with an odds ratio of 1.52 (95% confidence interval 1.28-1.84) for each degree increase in temperature. </a:t>
            </a:r>
          </a:p>
          <a:p>
            <a:pPr>
              <a:buFont typeface="Arial" panose="020B0604020202020204" pitchFamily="34" charset="0"/>
              <a:buNone/>
            </a:pPr>
            <a:endParaRPr lang="en-GB" sz="4400" dirty="0">
              <a:solidFill>
                <a:schemeClr val="tx1">
                  <a:lumMod val="85000"/>
                  <a:lumOff val="15000"/>
                </a:schemeClr>
              </a:solidFill>
            </a:endParaRPr>
          </a:p>
          <a:p>
            <a:pPr>
              <a:buFont typeface="Arial" panose="020B0604020202020204" pitchFamily="34" charset="0"/>
              <a:buNone/>
            </a:pPr>
            <a:r>
              <a:rPr lang="en-GB" sz="4400" dirty="0">
                <a:solidFill>
                  <a:schemeClr val="tx1">
                    <a:lumMod val="85000"/>
                    <a:lumOff val="15000"/>
                  </a:schemeClr>
                </a:solidFill>
              </a:rPr>
              <a:t>The patients with highest survival to discharge rates were those with first oesophageal temperatures of 36.0-36.9 degrees. </a:t>
            </a:r>
            <a:endParaRPr lang="en-US" sz="4400" dirty="0">
              <a:solidFill>
                <a:schemeClr val="tx1">
                  <a:lumMod val="85000"/>
                  <a:lumOff val="15000"/>
                </a:schemeClr>
              </a:solidFill>
            </a:endParaRPr>
          </a:p>
        </p:txBody>
      </p:sp>
      <p:sp>
        <p:nvSpPr>
          <p:cNvPr id="24" name="Rectangle 23">
            <a:extLst>
              <a:ext uri="{FF2B5EF4-FFF2-40B4-BE49-F238E27FC236}">
                <a16:creationId xmlns:a16="http://schemas.microsoft.com/office/drawing/2014/main" id="{627325AE-2F26-432C-BD49-D38DD7F8B56D}"/>
              </a:ext>
            </a:extLst>
          </p:cNvPr>
          <p:cNvSpPr/>
          <p:nvPr/>
        </p:nvSpPr>
        <p:spPr>
          <a:xfrm>
            <a:off x="1506781" y="36190860"/>
            <a:ext cx="27221750" cy="34463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432000" rtlCol="0" anchor="t"/>
          <a:lstStyle/>
          <a:p>
            <a:pPr lvl="1"/>
            <a:endParaRPr lang="en-US" sz="4800" dirty="0">
              <a:solidFill>
                <a:schemeClr val="tx1">
                  <a:lumMod val="85000"/>
                  <a:lumOff val="15000"/>
                </a:schemeClr>
              </a:solidFill>
            </a:endParaRPr>
          </a:p>
          <a:p>
            <a:pPr>
              <a:buNone/>
            </a:pPr>
            <a:r>
              <a:rPr lang="en-GB" sz="4400" dirty="0">
                <a:ln>
                  <a:noFill/>
                </a:ln>
                <a:solidFill>
                  <a:srgbClr val="000000"/>
                </a:solidFill>
                <a:effectLst/>
                <a:uFill>
                  <a:solidFill>
                    <a:srgbClr val="000000"/>
                  </a:solidFill>
                </a:uFill>
                <a:latin typeface="Calibri" panose="020F0502020204030204" pitchFamily="34" charset="0"/>
                <a:ea typeface="Arial Unicode MS"/>
                <a:cs typeface="Arial Unicode MS"/>
              </a:rPr>
              <a:t>The results demonstrate an association between the first recorded oesophageal temperature and survival to discharge. This suggests that oesophageal temperature may be a useful indicator of patient prognosis. However, further research is required to validate this association. </a:t>
            </a:r>
            <a:endParaRPr lang="en-GB" sz="44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p:txBody>
      </p:sp>
      <p:sp>
        <p:nvSpPr>
          <p:cNvPr id="30" name="Rectangle 29">
            <a:extLst>
              <a:ext uri="{FF2B5EF4-FFF2-40B4-BE49-F238E27FC236}">
                <a16:creationId xmlns:a16="http://schemas.microsoft.com/office/drawing/2014/main" id="{67B461DC-1CE9-9741-C224-C96DB21BD4A8}"/>
              </a:ext>
            </a:extLst>
          </p:cNvPr>
          <p:cNvSpPr/>
          <p:nvPr/>
        </p:nvSpPr>
        <p:spPr>
          <a:xfrm>
            <a:off x="1559988" y="7334411"/>
            <a:ext cx="4726511" cy="1171132"/>
          </a:xfrm>
          <a:prstGeom prst="rect">
            <a:avLst/>
          </a:prstGeom>
          <a:solidFill>
            <a:srgbClr val="DD0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6000" b="1">
                <a:solidFill>
                  <a:schemeClr val="bg1"/>
                </a:solidFill>
              </a:rPr>
              <a:t>Background</a:t>
            </a:r>
            <a:endParaRPr lang="en-US" sz="5000">
              <a:solidFill>
                <a:schemeClr val="bg1"/>
              </a:solidFill>
            </a:endParaRPr>
          </a:p>
        </p:txBody>
      </p:sp>
      <p:sp>
        <p:nvSpPr>
          <p:cNvPr id="31" name="Rectangle 30">
            <a:extLst>
              <a:ext uri="{FF2B5EF4-FFF2-40B4-BE49-F238E27FC236}">
                <a16:creationId xmlns:a16="http://schemas.microsoft.com/office/drawing/2014/main" id="{D804AACA-DB0B-CE50-1668-F2D855993666}"/>
              </a:ext>
            </a:extLst>
          </p:cNvPr>
          <p:cNvSpPr/>
          <p:nvPr/>
        </p:nvSpPr>
        <p:spPr>
          <a:xfrm>
            <a:off x="1559988" y="12688337"/>
            <a:ext cx="3964511" cy="1171132"/>
          </a:xfrm>
          <a:prstGeom prst="rect">
            <a:avLst/>
          </a:prstGeom>
          <a:solidFill>
            <a:srgbClr val="DD0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6000" b="1">
                <a:solidFill>
                  <a:schemeClr val="bg1"/>
                </a:solidFill>
              </a:rPr>
              <a:t>Methods</a:t>
            </a:r>
            <a:endParaRPr lang="en-US" sz="5000">
              <a:solidFill>
                <a:schemeClr val="bg1"/>
              </a:solidFill>
            </a:endParaRPr>
          </a:p>
        </p:txBody>
      </p:sp>
      <p:sp>
        <p:nvSpPr>
          <p:cNvPr id="36" name="Rectangle 35">
            <a:extLst>
              <a:ext uri="{FF2B5EF4-FFF2-40B4-BE49-F238E27FC236}">
                <a16:creationId xmlns:a16="http://schemas.microsoft.com/office/drawing/2014/main" id="{80F3F3AC-7B13-3BCF-E579-995230DBAA5D}"/>
              </a:ext>
            </a:extLst>
          </p:cNvPr>
          <p:cNvSpPr/>
          <p:nvPr/>
        </p:nvSpPr>
        <p:spPr>
          <a:xfrm>
            <a:off x="15429074" y="12664361"/>
            <a:ext cx="3413998" cy="1171132"/>
          </a:xfrm>
          <a:prstGeom prst="rect">
            <a:avLst/>
          </a:prstGeom>
          <a:solidFill>
            <a:srgbClr val="DD0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6000" b="1">
                <a:solidFill>
                  <a:schemeClr val="bg1"/>
                </a:solidFill>
              </a:rPr>
              <a:t>Results</a:t>
            </a:r>
            <a:endParaRPr lang="en-US" sz="5000">
              <a:solidFill>
                <a:schemeClr val="bg1"/>
              </a:solidFill>
            </a:endParaRPr>
          </a:p>
        </p:txBody>
      </p:sp>
      <p:sp>
        <p:nvSpPr>
          <p:cNvPr id="37" name="Rectangle 36">
            <a:extLst>
              <a:ext uri="{FF2B5EF4-FFF2-40B4-BE49-F238E27FC236}">
                <a16:creationId xmlns:a16="http://schemas.microsoft.com/office/drawing/2014/main" id="{B0691C28-9E9E-FDB6-0119-50A7CE32449D}"/>
              </a:ext>
            </a:extLst>
          </p:cNvPr>
          <p:cNvSpPr/>
          <p:nvPr/>
        </p:nvSpPr>
        <p:spPr>
          <a:xfrm>
            <a:off x="1506780" y="35469352"/>
            <a:ext cx="4415047" cy="1345504"/>
          </a:xfrm>
          <a:prstGeom prst="rect">
            <a:avLst/>
          </a:prstGeom>
          <a:solidFill>
            <a:srgbClr val="DD0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6000" b="1" dirty="0">
                <a:solidFill>
                  <a:schemeClr val="bg1"/>
                </a:solidFill>
              </a:rPr>
              <a:t>Conclusion</a:t>
            </a:r>
            <a:endParaRPr lang="en-US" sz="5000" dirty="0">
              <a:solidFill>
                <a:schemeClr val="bg1"/>
              </a:solidFill>
            </a:endParaRPr>
          </a:p>
        </p:txBody>
      </p:sp>
      <p:pic>
        <p:nvPicPr>
          <p:cNvPr id="49" name="Picture 48" descr="Logo&#10;&#10;Description automatically generated">
            <a:extLst>
              <a:ext uri="{FF2B5EF4-FFF2-40B4-BE49-F238E27FC236}">
                <a16:creationId xmlns:a16="http://schemas.microsoft.com/office/drawing/2014/main" id="{541ABA9E-C77B-B7EC-24DB-20B8378A9717}"/>
              </a:ext>
            </a:extLst>
          </p:cNvPr>
          <p:cNvPicPr>
            <a:picLocks noChangeAspect="1"/>
          </p:cNvPicPr>
          <p:nvPr/>
        </p:nvPicPr>
        <p:blipFill>
          <a:blip r:embed="rId4"/>
          <a:stretch>
            <a:fillRect/>
          </a:stretch>
        </p:blipFill>
        <p:spPr>
          <a:xfrm>
            <a:off x="15551133" y="39861699"/>
            <a:ext cx="3853543" cy="1988990"/>
          </a:xfrm>
          <a:prstGeom prst="rect">
            <a:avLst/>
          </a:prstGeom>
        </p:spPr>
      </p:pic>
      <p:pic>
        <p:nvPicPr>
          <p:cNvPr id="4" name="Picture 3" descr="Shape&#10;&#10;Description automatically generated">
            <a:extLst>
              <a:ext uri="{FF2B5EF4-FFF2-40B4-BE49-F238E27FC236}">
                <a16:creationId xmlns:a16="http://schemas.microsoft.com/office/drawing/2014/main" id="{5D65EE9E-E939-0588-BBF0-A063E113B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89"/>
            <a:ext cx="30328419" cy="6782911"/>
          </a:xfrm>
          <a:prstGeom prst="rect">
            <a:avLst/>
          </a:prstGeom>
        </p:spPr>
      </p:pic>
      <p:sp>
        <p:nvSpPr>
          <p:cNvPr id="6" name="TextBox 8">
            <a:extLst>
              <a:ext uri="{FF2B5EF4-FFF2-40B4-BE49-F238E27FC236}">
                <a16:creationId xmlns:a16="http://schemas.microsoft.com/office/drawing/2014/main" id="{F1AF10B1-B9C0-4601-4A3F-969B494DA627}"/>
              </a:ext>
            </a:extLst>
          </p:cNvPr>
          <p:cNvSpPr txBox="1"/>
          <p:nvPr/>
        </p:nvSpPr>
        <p:spPr>
          <a:xfrm>
            <a:off x="1453575" y="617870"/>
            <a:ext cx="20209021" cy="4401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4" rIns="45724">
            <a:spAutoFit/>
          </a:bodyPr>
          <a:lstStyle>
            <a:lvl1pPr>
              <a:defRPr sz="7400" b="1">
                <a:solidFill>
                  <a:srgbClr val="FFFFFF"/>
                </a:solidFill>
              </a:defRPr>
            </a:lvl1pPr>
          </a:lstStyle>
          <a:p>
            <a:r>
              <a:rPr lang="en-GB" sz="7000"/>
              <a:t>Pre-hospital core body temperature is associated with increased survival to discharge in out of hospital cardiac arrests (OHCA): a retrospective observational study.</a:t>
            </a:r>
          </a:p>
        </p:txBody>
      </p:sp>
      <p:sp>
        <p:nvSpPr>
          <p:cNvPr id="7" name="TextBox 9">
            <a:extLst>
              <a:ext uri="{FF2B5EF4-FFF2-40B4-BE49-F238E27FC236}">
                <a16:creationId xmlns:a16="http://schemas.microsoft.com/office/drawing/2014/main" id="{BA0AC4AE-EE97-1122-BE11-077982875443}"/>
              </a:ext>
            </a:extLst>
          </p:cNvPr>
          <p:cNvSpPr txBox="1"/>
          <p:nvPr/>
        </p:nvSpPr>
        <p:spPr>
          <a:xfrm>
            <a:off x="1453575" y="4889733"/>
            <a:ext cx="28088705" cy="1594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4" rIns="45724">
            <a:spAutoFit/>
          </a:bodyPr>
          <a:lstStyle/>
          <a:p>
            <a:pPr>
              <a:spcBef>
                <a:spcPts val="800"/>
              </a:spcBef>
              <a:defRPr sz="4100" b="1">
                <a:solidFill>
                  <a:srgbClr val="FFFFFF"/>
                </a:solidFill>
                <a:uFill>
                  <a:solidFill>
                    <a:srgbClr val="000000"/>
                  </a:solidFill>
                </a:uFill>
              </a:defRPr>
            </a:pPr>
            <a:r>
              <a:rPr lang="en-GB" sz="4100"/>
              <a:t>M. Clough </a:t>
            </a:r>
            <a:r>
              <a:rPr lang="en-GB" sz="4100" baseline="30000"/>
              <a:t>1</a:t>
            </a:r>
            <a:r>
              <a:rPr lang="en-GB" sz="4100"/>
              <a:t>, E. Butterfield </a:t>
            </a:r>
            <a:r>
              <a:rPr lang="en-GB" sz="4100" baseline="30000"/>
              <a:t>2</a:t>
            </a:r>
            <a:r>
              <a:rPr lang="en-GB" sz="4100"/>
              <a:t>, Z. Starr </a:t>
            </a:r>
            <a:r>
              <a:rPr lang="en-GB" sz="4100" baseline="30000"/>
              <a:t>2</a:t>
            </a:r>
            <a:r>
              <a:rPr lang="en-GB" sz="4100"/>
              <a:t>,  S. Aziz </a:t>
            </a:r>
            <a:r>
              <a:rPr lang="en-GB" sz="4100" baseline="30000"/>
              <a:t>2</a:t>
            </a:r>
            <a:r>
              <a:rPr lang="en-GB" sz="4100"/>
              <a:t>, K. Lachowycz </a:t>
            </a:r>
            <a:r>
              <a:rPr lang="en-GB" sz="4100" baseline="30000"/>
              <a:t>2</a:t>
            </a:r>
            <a:r>
              <a:rPr lang="en-GB" sz="4100"/>
              <a:t> </a:t>
            </a:r>
          </a:p>
          <a:p>
            <a:pPr>
              <a:spcBef>
                <a:spcPts val="800"/>
              </a:spcBef>
              <a:defRPr sz="4100" b="1">
                <a:solidFill>
                  <a:srgbClr val="FFFFFF"/>
                </a:solidFill>
                <a:uFill>
                  <a:solidFill>
                    <a:srgbClr val="000000"/>
                  </a:solidFill>
                </a:uFill>
              </a:defRPr>
            </a:pPr>
            <a:r>
              <a:rPr lang="en-US" sz="2400" kern="100">
                <a:solidFill>
                  <a:schemeClr val="bg1"/>
                </a:solidFill>
                <a:effectLst/>
                <a:ea typeface="Calibri" panose="020F0502020204030204" pitchFamily="34" charset="0"/>
              </a:rPr>
              <a:t>1.  	 Newcastle University School of Medicine, Newcastle upon Tyne, UK	</a:t>
            </a:r>
            <a:endParaRPr lang="en-GB" sz="2400">
              <a:solidFill>
                <a:schemeClr val="bg1"/>
              </a:solidFill>
              <a:effectLst/>
              <a:ea typeface="Arial Unicode MS"/>
            </a:endParaRPr>
          </a:p>
          <a:p>
            <a:pPr>
              <a:lnSpc>
                <a:spcPct val="115000"/>
              </a:lnSpc>
            </a:pPr>
            <a:r>
              <a:rPr lang="en-US" sz="2400" b="1" kern="100">
                <a:solidFill>
                  <a:schemeClr val="bg1"/>
                </a:solidFill>
                <a:effectLst/>
                <a:ea typeface="Calibri" panose="020F0502020204030204" pitchFamily="34" charset="0"/>
              </a:rPr>
              <a:t>2.  	 Department of Research, Audit, Innovation, and Development, East Anglian Air Ambulance, Norwich, UK</a:t>
            </a:r>
          </a:p>
        </p:txBody>
      </p:sp>
      <p:pic>
        <p:nvPicPr>
          <p:cNvPr id="8" name="Picture 1" descr="Picture 1">
            <a:extLst>
              <a:ext uri="{FF2B5EF4-FFF2-40B4-BE49-F238E27FC236}">
                <a16:creationId xmlns:a16="http://schemas.microsoft.com/office/drawing/2014/main" id="{B9FFDD4C-5789-65E7-8601-A2390EA0A2F1}"/>
              </a:ext>
            </a:extLst>
          </p:cNvPr>
          <p:cNvPicPr>
            <a:picLocks noChangeAspect="1"/>
          </p:cNvPicPr>
          <p:nvPr/>
        </p:nvPicPr>
        <p:blipFill rotWithShape="1">
          <a:blip r:embed="rId5"/>
          <a:srcRect l="10531" t="12020" r="3663" b="7869"/>
          <a:stretch/>
        </p:blipFill>
        <p:spPr>
          <a:xfrm>
            <a:off x="26222632" y="39916151"/>
            <a:ext cx="2492592" cy="2230198"/>
          </a:xfrm>
          <a:prstGeom prst="rect">
            <a:avLst/>
          </a:prstGeom>
          <a:ln w="12700">
            <a:miter lim="400000"/>
          </a:ln>
        </p:spPr>
      </p:pic>
      <p:sp>
        <p:nvSpPr>
          <p:cNvPr id="11" name="TextBox 3">
            <a:extLst>
              <a:ext uri="{FF2B5EF4-FFF2-40B4-BE49-F238E27FC236}">
                <a16:creationId xmlns:a16="http://schemas.microsoft.com/office/drawing/2014/main" id="{7EE38E43-9F59-C13D-84B0-E884B3B88DF6}"/>
              </a:ext>
            </a:extLst>
          </p:cNvPr>
          <p:cNvSpPr txBox="1"/>
          <p:nvPr/>
        </p:nvSpPr>
        <p:spPr>
          <a:xfrm>
            <a:off x="19933798" y="40681138"/>
            <a:ext cx="6126601" cy="116955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defRPr sz="3200" b="1"/>
            </a:pPr>
            <a:r>
              <a:rPr sz="3500" dirty="0"/>
              <a:t>Contact:</a:t>
            </a:r>
            <a:endParaRPr lang="en-GB" sz="3500" dirty="0"/>
          </a:p>
          <a:p>
            <a:pPr>
              <a:defRPr sz="3200" b="1"/>
            </a:pPr>
            <a:r>
              <a:rPr lang="en-GB" sz="3500" dirty="0"/>
              <a:t>Emma.Butterfield@eaaa.org.uk</a:t>
            </a:r>
            <a:endParaRPr lang="en-GB" sz="3500" dirty="0">
              <a:hlinkClick r:id="rId6"/>
            </a:endParaRPr>
          </a:p>
        </p:txBody>
      </p:sp>
      <p:pic>
        <p:nvPicPr>
          <p:cNvPr id="28" name="Picture 27">
            <a:extLst>
              <a:ext uri="{FF2B5EF4-FFF2-40B4-BE49-F238E27FC236}">
                <a16:creationId xmlns:a16="http://schemas.microsoft.com/office/drawing/2014/main" id="{E70F64D7-2299-F0CC-0F22-B0F833451B16}"/>
              </a:ext>
            </a:extLst>
          </p:cNvPr>
          <p:cNvPicPr>
            <a:picLocks noChangeAspect="1"/>
          </p:cNvPicPr>
          <p:nvPr/>
        </p:nvPicPr>
        <p:blipFill>
          <a:blip r:embed="rId7"/>
          <a:stretch>
            <a:fillRect/>
          </a:stretch>
        </p:blipFill>
        <p:spPr>
          <a:xfrm>
            <a:off x="15375870" y="26658339"/>
            <a:ext cx="13339354" cy="8989229"/>
          </a:xfrm>
          <a:prstGeom prst="rect">
            <a:avLst/>
          </a:prstGeom>
        </p:spPr>
      </p:pic>
      <p:pic>
        <p:nvPicPr>
          <p:cNvPr id="14" name="Picture 13">
            <a:extLst>
              <a:ext uri="{FF2B5EF4-FFF2-40B4-BE49-F238E27FC236}">
                <a16:creationId xmlns:a16="http://schemas.microsoft.com/office/drawing/2014/main" id="{C6CEFAFF-3E1E-C7C0-554F-4060D13D6341}"/>
              </a:ext>
            </a:extLst>
          </p:cNvPr>
          <p:cNvPicPr>
            <a:picLocks noChangeAspect="1"/>
          </p:cNvPicPr>
          <p:nvPr/>
        </p:nvPicPr>
        <p:blipFill rotWithShape="1">
          <a:blip r:embed="rId8"/>
          <a:srcRect r="6412"/>
          <a:stretch/>
        </p:blipFill>
        <p:spPr>
          <a:xfrm>
            <a:off x="1506780" y="26823087"/>
            <a:ext cx="13134297" cy="7559824"/>
          </a:xfrm>
          <a:prstGeom prst="rect">
            <a:avLst/>
          </a:prstGeom>
        </p:spPr>
      </p:pic>
    </p:spTree>
    <p:extLst>
      <p:ext uri="{BB962C8B-B14F-4D97-AF65-F5344CB8AC3E}">
        <p14:creationId xmlns:p14="http://schemas.microsoft.com/office/powerpoint/2010/main" val="3719733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8AAD65629BEE439F3A099CC75815EE" ma:contentTypeVersion="17" ma:contentTypeDescription="Create a new document." ma:contentTypeScope="" ma:versionID="b67379cd3cbf2e16f47ba4a1343b23d2">
  <xsd:schema xmlns:xsd="http://www.w3.org/2001/XMLSchema" xmlns:xs="http://www.w3.org/2001/XMLSchema" xmlns:p="http://schemas.microsoft.com/office/2006/metadata/properties" xmlns:ns2="603be458-afa3-4bd2-9b48-3df5d3330f80" xmlns:ns3="c28a33f2-724a-4051-a861-d324a788bced" targetNamespace="http://schemas.microsoft.com/office/2006/metadata/properties" ma:root="true" ma:fieldsID="ee62012bd60fc17849acc852a43eee1a" ns2:_="" ns3:_="">
    <xsd:import namespace="603be458-afa3-4bd2-9b48-3df5d3330f80"/>
    <xsd:import namespace="c28a33f2-724a-4051-a861-d324a788bce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3be458-afa3-4bd2-9b48-3df5d3330f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4817231-7d5c-4b79-857a-21a740801ae8"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8a33f2-724a-4051-a861-d324a788bce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7d9a675-38eb-4cff-b62e-3efc2046de8e}" ma:internalName="TaxCatchAll" ma:showField="CatchAllData" ma:web="c28a33f2-724a-4051-a861-d324a788bc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28a33f2-724a-4051-a861-d324a788bced">
      <UserInfo>
        <DisplayName>Rob Major</DisplayName>
        <AccountId>13</AccountId>
        <AccountType/>
      </UserInfo>
      <UserInfo>
        <DisplayName>Kate Lachowycz</DisplayName>
        <AccountId>12</AccountId>
        <AccountType/>
      </UserInfo>
      <UserInfo>
        <DisplayName>Toby Edmunds</DisplayName>
        <AccountId>6</AccountId>
        <AccountType/>
      </UserInfo>
      <UserInfo>
        <DisplayName>Andrew Downes</DisplayName>
        <AccountId>38</AccountId>
        <AccountType/>
      </UserInfo>
    </SharedWithUsers>
    <lcf76f155ced4ddcb4097134ff3c332f xmlns="603be458-afa3-4bd2-9b48-3df5d3330f80">
      <Terms xmlns="http://schemas.microsoft.com/office/infopath/2007/PartnerControls"/>
    </lcf76f155ced4ddcb4097134ff3c332f>
    <TaxCatchAll xmlns="c28a33f2-724a-4051-a861-d324a788bce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AC0BD0-20DC-4F06-AB2C-92E1204078CC}">
  <ds:schemaRefs>
    <ds:schemaRef ds:uri="603be458-afa3-4bd2-9b48-3df5d3330f80"/>
    <ds:schemaRef ds:uri="c28a33f2-724a-4051-a861-d324a788bc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E54AA45-8CD1-42F5-BC0A-1CF570B05FA8}">
  <ds:schemaRefs>
    <ds:schemaRef ds:uri="603be458-afa3-4bd2-9b48-3df5d3330f80"/>
    <ds:schemaRef ds:uri="c28a33f2-724a-4051-a861-d324a788bc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4FF0B7C-D1DF-49DC-983F-F43DE78D4D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447</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Carter</dc:creator>
  <cp:lastModifiedBy>Sarah Mannix-Hall</cp:lastModifiedBy>
  <cp:revision>2</cp:revision>
  <cp:lastPrinted>2023-04-18T14:35:08Z</cp:lastPrinted>
  <dcterms:created xsi:type="dcterms:W3CDTF">2022-09-14T13:29:56Z</dcterms:created>
  <dcterms:modified xsi:type="dcterms:W3CDTF">2023-12-14T10:34:54Z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0x0101006F8AAD65629BEE439F3A099CC75815EE</vt:lpwstr>
  </property>
  <property fmtid="{D5CDD505-2E9C-101B-9397-08002B2CF9AE}" pid="3" name="MediaServiceImageTags">
    <vt:lpwstr/>
  </property>
</Properties>
</file>